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2"/>
  </p:notesMasterIdLst>
  <p:sldIdLst>
    <p:sldId id="256" r:id="rId2"/>
    <p:sldId id="258" r:id="rId3"/>
    <p:sldId id="262" r:id="rId4"/>
    <p:sldId id="261" r:id="rId5"/>
    <p:sldId id="320" r:id="rId6"/>
    <p:sldId id="350" r:id="rId7"/>
    <p:sldId id="352" r:id="rId8"/>
    <p:sldId id="307" r:id="rId9"/>
    <p:sldId id="332" r:id="rId10"/>
    <p:sldId id="331" r:id="rId11"/>
    <p:sldId id="335" r:id="rId12"/>
    <p:sldId id="338" r:id="rId13"/>
    <p:sldId id="339" r:id="rId14"/>
    <p:sldId id="340" r:id="rId15"/>
    <p:sldId id="355" r:id="rId16"/>
    <p:sldId id="354" r:id="rId17"/>
    <p:sldId id="357" r:id="rId18"/>
    <p:sldId id="358" r:id="rId19"/>
    <p:sldId id="359" r:id="rId20"/>
    <p:sldId id="318" r:id="rId21"/>
  </p:sldIdLst>
  <p:sldSz cx="12192000" cy="6858000"/>
  <p:notesSz cx="6858000" cy="9144000"/>
  <p:embeddedFontLst>
    <p:embeddedFont>
      <p:font typeface="Josefin Sans" pitchFamily="2" charset="0"/>
      <p:regular r:id="rId23"/>
      <p:bold r:id="rId24"/>
      <p:italic r:id="rId25"/>
      <p:boldItalic r:id="rId26"/>
    </p:embeddedFont>
    <p:embeddedFont>
      <p:font typeface="Work Sans" pitchFamily="2" charset="0"/>
      <p:regular r:id="rId27"/>
      <p:bold r:id="rId28"/>
      <p:italic r:id="rId29"/>
      <p:boldItalic r:id="rId30"/>
    </p:embeddedFont>
    <p:embeddedFont>
      <p:font typeface="Work Sans Light" pitchFamily="2" charset="0"/>
      <p:regular r:id="rId31"/>
      <p:bold r:id="rId32"/>
      <p:italic r:id="rId33"/>
      <p:boldItalic r:id="rId34"/>
    </p:embeddedFont>
    <p:embeddedFont>
      <p:font typeface="Work Sans Medium" panose="020F05020202040302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FB997F-D970-4538-827F-44881003C946}">
  <a:tblStyle styleId="{3AFB997F-D970-4538-827F-44881003C9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A0B9C56-292F-4C65-8D77-853A2DD46D96}" styleName="Table_1">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BF1E8"/>
          </a:solidFill>
        </a:fill>
      </a:tcStyle>
    </a:band1H>
    <a:band2H>
      <a:tcTxStyle/>
      <a:tcStyle>
        <a:tcBdr/>
      </a:tcStyle>
    </a:band2H>
    <a:band1V>
      <a:tcTxStyle/>
      <a:tcStyle>
        <a:tcBdr/>
        <a:fill>
          <a:solidFill>
            <a:srgbClr val="EBF1E8"/>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34" autoAdjust="0"/>
    <p:restoredTop sz="95380" autoAdjust="0"/>
  </p:normalViewPr>
  <p:slideViewPr>
    <p:cSldViewPr snapToGrid="0">
      <p:cViewPr varScale="1">
        <p:scale>
          <a:sx n="83" d="100"/>
          <a:sy n="83" d="100"/>
        </p:scale>
        <p:origin x="504" y="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12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13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5057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98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908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27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3294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95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83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097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6" name="Google Shape;1806;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2546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24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043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97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20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518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Diapositiva de título">
  <p:cSld name="1_Diapositiva de título">
    <p:spTree>
      <p:nvGrpSpPr>
        <p:cNvPr id="1" name="Shape 15"/>
        <p:cNvGrpSpPr/>
        <p:nvPr/>
      </p:nvGrpSpPr>
      <p:grpSpPr>
        <a:xfrm>
          <a:off x="0" y="0"/>
          <a:ext cx="0" cy="0"/>
          <a:chOff x="0" y="0"/>
          <a:chExt cx="0" cy="0"/>
        </a:xfrm>
      </p:grpSpPr>
      <p:pic>
        <p:nvPicPr>
          <p:cNvPr id="16" name="Google Shape;16;p2" descr="Interfaz de usuario gráfica, Texto, Aplicación&#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5"/>
          <p:cNvSpPr>
            <a:spLocks noGrp="1"/>
          </p:cNvSpPr>
          <p:nvPr>
            <p:ph type="pic" idx="2"/>
          </p:nvPr>
        </p:nvSpPr>
        <p:spPr>
          <a:xfrm>
            <a:off x="5183188" y="987425"/>
            <a:ext cx="6172200" cy="4873625"/>
          </a:xfrm>
          <a:prstGeom prst="rect">
            <a:avLst/>
          </a:prstGeom>
          <a:noFill/>
          <a:ln>
            <a:noFill/>
          </a:ln>
        </p:spPr>
      </p:sp>
      <p:sp>
        <p:nvSpPr>
          <p:cNvPr id="82" name="Google Shape;82;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cabezado de sección">
  <p:cSld name="2_Encabezado de sección">
    <p:spTree>
      <p:nvGrpSpPr>
        <p:cNvPr id="1" name="Shape 17"/>
        <p:cNvGrpSpPr/>
        <p:nvPr/>
      </p:nvGrpSpPr>
      <p:grpSpPr>
        <a:xfrm>
          <a:off x="0" y="0"/>
          <a:ext cx="0" cy="0"/>
          <a:chOff x="0" y="0"/>
          <a:chExt cx="0" cy="0"/>
        </a:xfrm>
      </p:grpSpPr>
      <p:pic>
        <p:nvPicPr>
          <p:cNvPr id="18" name="Google Shape;18;p3" descr="Patrón de fondo&#10;&#10;Descripción generada automáticamente"/>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9" name="Google Shape;19;p3"/>
          <p:cNvPicPr preferRelativeResize="0"/>
          <p:nvPr/>
        </p:nvPicPr>
        <p:blipFill rotWithShape="1">
          <a:blip r:embed="rId3">
            <a:alphaModFix/>
          </a:blip>
          <a:srcRect/>
          <a:stretch/>
        </p:blipFill>
        <p:spPr>
          <a:xfrm>
            <a:off x="11054859" y="303050"/>
            <a:ext cx="855785" cy="833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Encabezado de sección">
  <p:cSld name="1_Encabezado de sección">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a:stretch/>
        </p:blipFill>
        <p:spPr>
          <a:xfrm>
            <a:off x="11027833" y="317431"/>
            <a:ext cx="811391" cy="7905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
        <p:cNvGrpSpPr/>
        <p:nvPr/>
      </p:nvGrpSpPr>
      <p:grpSpPr>
        <a:xfrm>
          <a:off x="0" y="0"/>
          <a:ext cx="0" cy="0"/>
          <a:chOff x="0" y="0"/>
          <a:chExt cx="0" cy="0"/>
        </a:xfrm>
      </p:grpSpPr>
      <p:sp>
        <p:nvSpPr>
          <p:cNvPr id="28" name="Google Shape;2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9"/>
        <p:cNvGrpSpPr/>
        <p:nvPr/>
      </p:nvGrpSpPr>
      <p:grpSpPr>
        <a:xfrm>
          <a:off x="0" y="0"/>
          <a:ext cx="0" cy="0"/>
          <a:chOff x="0" y="0"/>
          <a:chExt cx="0" cy="0"/>
        </a:xfrm>
      </p:grpSpPr>
      <p:sp>
        <p:nvSpPr>
          <p:cNvPr id="40" name="Google Shape;40;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51"/>
        <p:cNvGrpSpPr/>
        <p:nvPr/>
      </p:nvGrpSpPr>
      <p:grpSpPr>
        <a:xfrm>
          <a:off x="0" y="0"/>
          <a:ext cx="0" cy="0"/>
          <a:chOff x="0" y="0"/>
          <a:chExt cx="0" cy="0"/>
        </a:xfrm>
      </p:grpSpPr>
      <p:sp>
        <p:nvSpPr>
          <p:cNvPr id="52" name="Google Shape;5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p:nvPr/>
        </p:nvSpPr>
        <p:spPr>
          <a:xfrm>
            <a:off x="995422" y="2551837"/>
            <a:ext cx="6453678"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5400" b="1" dirty="0" err="1">
                <a:solidFill>
                  <a:srgbClr val="3F3F3F"/>
                </a:solidFill>
                <a:latin typeface="Work Sans"/>
                <a:ea typeface="Work Sans"/>
                <a:cs typeface="Work Sans"/>
                <a:sym typeface="Work Sans"/>
              </a:rPr>
              <a:t>Seller</a:t>
            </a:r>
            <a:r>
              <a:rPr lang="es-CO" sz="5400" b="1" dirty="0">
                <a:solidFill>
                  <a:srgbClr val="3F3F3F"/>
                </a:solidFill>
                <a:latin typeface="Work Sans"/>
                <a:ea typeface="Work Sans"/>
                <a:cs typeface="Work Sans"/>
                <a:sym typeface="Work Sans"/>
              </a:rPr>
              <a:t> T.A.T.</a:t>
            </a:r>
            <a:endParaRPr sz="4000" b="1" dirty="0">
              <a:solidFill>
                <a:srgbClr val="3F3F3F"/>
              </a:solidFill>
              <a:latin typeface="Work Sans"/>
              <a:ea typeface="Work Sans"/>
              <a:cs typeface="Work Sans"/>
              <a:sym typeface="Work Sans"/>
            </a:endParaRPr>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22"/>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BASE DE DATOS</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Usuarios</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a:extLst>
              <a:ext uri="{FF2B5EF4-FFF2-40B4-BE49-F238E27FC236}">
                <a16:creationId xmlns:a16="http://schemas.microsoft.com/office/drawing/2014/main" id="{251EB021-809B-B089-CC48-A94373D6E178}"/>
              </a:ext>
            </a:extLst>
          </p:cNvPr>
          <p:cNvPicPr>
            <a:picLocks noChangeAspect="1"/>
          </p:cNvPicPr>
          <p:nvPr/>
        </p:nvPicPr>
        <p:blipFill>
          <a:blip r:embed="rId3"/>
          <a:stretch>
            <a:fillRect/>
          </a:stretch>
        </p:blipFill>
        <p:spPr>
          <a:xfrm>
            <a:off x="1819275" y="2424112"/>
            <a:ext cx="8553450" cy="2009775"/>
          </a:xfrm>
          <a:prstGeom prst="rect">
            <a:avLst/>
          </a:prstGeom>
        </p:spPr>
      </p:pic>
    </p:spTree>
    <p:extLst>
      <p:ext uri="{BB962C8B-B14F-4D97-AF65-F5344CB8AC3E}">
        <p14:creationId xmlns:p14="http://schemas.microsoft.com/office/powerpoint/2010/main" val="2823737611"/>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Página</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Principal</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a:extLst>
              <a:ext uri="{FF2B5EF4-FFF2-40B4-BE49-F238E27FC236}">
                <a16:creationId xmlns:a16="http://schemas.microsoft.com/office/drawing/2014/main" id="{5A77C8D0-A22A-F7DA-5810-B2394B087AE3}"/>
              </a:ext>
            </a:extLst>
          </p:cNvPr>
          <p:cNvPicPr>
            <a:picLocks noChangeAspect="1"/>
          </p:cNvPicPr>
          <p:nvPr/>
        </p:nvPicPr>
        <p:blipFill>
          <a:blip r:embed="rId3"/>
          <a:stretch>
            <a:fillRect/>
          </a:stretch>
        </p:blipFill>
        <p:spPr>
          <a:xfrm>
            <a:off x="1824567" y="968388"/>
            <a:ext cx="8485632" cy="5147599"/>
          </a:xfrm>
          <a:prstGeom prst="rect">
            <a:avLst/>
          </a:prstGeom>
        </p:spPr>
      </p:pic>
    </p:spTree>
    <p:extLst>
      <p:ext uri="{BB962C8B-B14F-4D97-AF65-F5344CB8AC3E}">
        <p14:creationId xmlns:p14="http://schemas.microsoft.com/office/powerpoint/2010/main" val="1363341572"/>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Página</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Registro de cuenta</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a:extLst>
              <a:ext uri="{FF2B5EF4-FFF2-40B4-BE49-F238E27FC236}">
                <a16:creationId xmlns:a16="http://schemas.microsoft.com/office/drawing/2014/main" id="{0D4B548E-0A65-881A-5535-8B6394FD8F46}"/>
              </a:ext>
            </a:extLst>
          </p:cNvPr>
          <p:cNvPicPr>
            <a:picLocks noChangeAspect="1"/>
          </p:cNvPicPr>
          <p:nvPr/>
        </p:nvPicPr>
        <p:blipFill>
          <a:blip r:embed="rId3"/>
          <a:stretch>
            <a:fillRect/>
          </a:stretch>
        </p:blipFill>
        <p:spPr>
          <a:xfrm>
            <a:off x="1885745" y="1271010"/>
            <a:ext cx="2934109" cy="5439534"/>
          </a:xfrm>
          <a:prstGeom prst="rect">
            <a:avLst/>
          </a:prstGeom>
        </p:spPr>
      </p:pic>
      <p:pic>
        <p:nvPicPr>
          <p:cNvPr id="7" name="Imagen 6">
            <a:extLst>
              <a:ext uri="{FF2B5EF4-FFF2-40B4-BE49-F238E27FC236}">
                <a16:creationId xmlns:a16="http://schemas.microsoft.com/office/drawing/2014/main" id="{31C68049-CE41-D7A8-DF95-EF6884A63683}"/>
              </a:ext>
            </a:extLst>
          </p:cNvPr>
          <p:cNvPicPr>
            <a:picLocks noChangeAspect="1"/>
          </p:cNvPicPr>
          <p:nvPr/>
        </p:nvPicPr>
        <p:blipFill>
          <a:blip r:embed="rId4"/>
          <a:stretch>
            <a:fillRect/>
          </a:stretch>
        </p:blipFill>
        <p:spPr>
          <a:xfrm>
            <a:off x="6211951" y="1271010"/>
            <a:ext cx="3467584" cy="3896269"/>
          </a:xfrm>
          <a:prstGeom prst="rect">
            <a:avLst/>
          </a:prstGeom>
        </p:spPr>
      </p:pic>
    </p:spTree>
    <p:extLst>
      <p:ext uri="{BB962C8B-B14F-4D97-AF65-F5344CB8AC3E}">
        <p14:creationId xmlns:p14="http://schemas.microsoft.com/office/powerpoint/2010/main" val="3978007555"/>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Página</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de inicio</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a:extLst>
              <a:ext uri="{FF2B5EF4-FFF2-40B4-BE49-F238E27FC236}">
                <a16:creationId xmlns:a16="http://schemas.microsoft.com/office/drawing/2014/main" id="{7AF8CD2F-78AB-182D-56B5-7FB45E208FFA}"/>
              </a:ext>
            </a:extLst>
          </p:cNvPr>
          <p:cNvPicPr>
            <a:picLocks noChangeAspect="1"/>
          </p:cNvPicPr>
          <p:nvPr/>
        </p:nvPicPr>
        <p:blipFill>
          <a:blip r:embed="rId3"/>
          <a:stretch>
            <a:fillRect/>
          </a:stretch>
        </p:blipFill>
        <p:spPr>
          <a:xfrm>
            <a:off x="1554326" y="1155576"/>
            <a:ext cx="9593014" cy="5506218"/>
          </a:xfrm>
          <a:prstGeom prst="rect">
            <a:avLst/>
          </a:prstGeom>
        </p:spPr>
      </p:pic>
    </p:spTree>
    <p:extLst>
      <p:ext uri="{BB962C8B-B14F-4D97-AF65-F5344CB8AC3E}">
        <p14:creationId xmlns:p14="http://schemas.microsoft.com/office/powerpoint/2010/main" val="1851046234"/>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Página</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Ventas y compras</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4" name="Imagen 3">
            <a:extLst>
              <a:ext uri="{FF2B5EF4-FFF2-40B4-BE49-F238E27FC236}">
                <a16:creationId xmlns:a16="http://schemas.microsoft.com/office/drawing/2014/main" id="{3EBCBBFD-D9BE-9644-48D6-4B0CF58B26CA}"/>
              </a:ext>
            </a:extLst>
          </p:cNvPr>
          <p:cNvPicPr>
            <a:picLocks noChangeAspect="1"/>
          </p:cNvPicPr>
          <p:nvPr/>
        </p:nvPicPr>
        <p:blipFill>
          <a:blip r:embed="rId3"/>
          <a:stretch>
            <a:fillRect/>
          </a:stretch>
        </p:blipFill>
        <p:spPr>
          <a:xfrm>
            <a:off x="1028971" y="1009611"/>
            <a:ext cx="5229955" cy="5591955"/>
          </a:xfrm>
          <a:prstGeom prst="rect">
            <a:avLst/>
          </a:prstGeom>
        </p:spPr>
      </p:pic>
      <p:pic>
        <p:nvPicPr>
          <p:cNvPr id="6" name="Imagen 5">
            <a:extLst>
              <a:ext uri="{FF2B5EF4-FFF2-40B4-BE49-F238E27FC236}">
                <a16:creationId xmlns:a16="http://schemas.microsoft.com/office/drawing/2014/main" id="{8E51F0C1-783F-DC43-9E31-2BDDDA4B911E}"/>
              </a:ext>
            </a:extLst>
          </p:cNvPr>
          <p:cNvPicPr>
            <a:picLocks noChangeAspect="1"/>
          </p:cNvPicPr>
          <p:nvPr/>
        </p:nvPicPr>
        <p:blipFill>
          <a:blip r:embed="rId4"/>
          <a:stretch>
            <a:fillRect/>
          </a:stretch>
        </p:blipFill>
        <p:spPr>
          <a:xfrm>
            <a:off x="6375581" y="1009611"/>
            <a:ext cx="4787448" cy="5591955"/>
          </a:xfrm>
          <a:prstGeom prst="rect">
            <a:avLst/>
          </a:prstGeom>
        </p:spPr>
      </p:pic>
    </p:spTree>
    <p:extLst>
      <p:ext uri="{BB962C8B-B14F-4D97-AF65-F5344CB8AC3E}">
        <p14:creationId xmlns:p14="http://schemas.microsoft.com/office/powerpoint/2010/main" val="216661974"/>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Página</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clientes y proveedores</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4" name="Imagen 3">
            <a:extLst>
              <a:ext uri="{FF2B5EF4-FFF2-40B4-BE49-F238E27FC236}">
                <a16:creationId xmlns:a16="http://schemas.microsoft.com/office/drawing/2014/main" id="{7F589012-0377-058D-7A62-47CE97C4632E}"/>
              </a:ext>
            </a:extLst>
          </p:cNvPr>
          <p:cNvPicPr>
            <a:picLocks noChangeAspect="1"/>
          </p:cNvPicPr>
          <p:nvPr/>
        </p:nvPicPr>
        <p:blipFill>
          <a:blip r:embed="rId3"/>
          <a:stretch>
            <a:fillRect/>
          </a:stretch>
        </p:blipFill>
        <p:spPr>
          <a:xfrm>
            <a:off x="983539" y="968388"/>
            <a:ext cx="4878964" cy="5387442"/>
          </a:xfrm>
          <a:prstGeom prst="rect">
            <a:avLst/>
          </a:prstGeom>
        </p:spPr>
      </p:pic>
      <p:pic>
        <p:nvPicPr>
          <p:cNvPr id="6" name="Imagen 5">
            <a:extLst>
              <a:ext uri="{FF2B5EF4-FFF2-40B4-BE49-F238E27FC236}">
                <a16:creationId xmlns:a16="http://schemas.microsoft.com/office/drawing/2014/main" id="{37F20714-75E9-5219-6F7A-6DC8C8BB2E74}"/>
              </a:ext>
            </a:extLst>
          </p:cNvPr>
          <p:cNvPicPr>
            <a:picLocks noChangeAspect="1"/>
          </p:cNvPicPr>
          <p:nvPr/>
        </p:nvPicPr>
        <p:blipFill rotWithShape="1">
          <a:blip r:embed="rId4"/>
          <a:srcRect t="1" b="19308"/>
          <a:stretch/>
        </p:blipFill>
        <p:spPr>
          <a:xfrm>
            <a:off x="6096001" y="968389"/>
            <a:ext cx="5112460" cy="5387441"/>
          </a:xfrm>
          <a:prstGeom prst="rect">
            <a:avLst/>
          </a:prstGeom>
        </p:spPr>
      </p:pic>
    </p:spTree>
    <p:extLst>
      <p:ext uri="{BB962C8B-B14F-4D97-AF65-F5344CB8AC3E}">
        <p14:creationId xmlns:p14="http://schemas.microsoft.com/office/powerpoint/2010/main" val="1637674269"/>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Página</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Productos </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a:extLst>
              <a:ext uri="{FF2B5EF4-FFF2-40B4-BE49-F238E27FC236}">
                <a16:creationId xmlns:a16="http://schemas.microsoft.com/office/drawing/2014/main" id="{7A852455-792E-86C5-BE01-2636CA5D4F46}"/>
              </a:ext>
            </a:extLst>
          </p:cNvPr>
          <p:cNvPicPr>
            <a:picLocks noChangeAspect="1"/>
          </p:cNvPicPr>
          <p:nvPr/>
        </p:nvPicPr>
        <p:blipFill>
          <a:blip r:embed="rId3"/>
          <a:stretch>
            <a:fillRect/>
          </a:stretch>
        </p:blipFill>
        <p:spPr>
          <a:xfrm>
            <a:off x="3228575" y="910231"/>
            <a:ext cx="5734850" cy="5506218"/>
          </a:xfrm>
          <a:prstGeom prst="rect">
            <a:avLst/>
          </a:prstGeom>
        </p:spPr>
      </p:pic>
    </p:spTree>
    <p:extLst>
      <p:ext uri="{BB962C8B-B14F-4D97-AF65-F5344CB8AC3E}">
        <p14:creationId xmlns:p14="http://schemas.microsoft.com/office/powerpoint/2010/main" val="1111524103"/>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err="1">
                <a:solidFill>
                  <a:srgbClr val="39A900"/>
                </a:solidFill>
                <a:latin typeface="Work Sans"/>
                <a:ea typeface="Work Sans"/>
                <a:cs typeface="Work Sans"/>
                <a:sym typeface="Work Sans"/>
              </a:rPr>
              <a:t>Documentacion</a:t>
            </a:r>
            <a:r>
              <a:rPr lang="es-CO" sz="2400" b="1" dirty="0">
                <a:solidFill>
                  <a:srgbClr val="ED7D31"/>
                </a:solidFill>
                <a:latin typeface="Work Sans"/>
                <a:ea typeface="Work Sans"/>
                <a:cs typeface="Work Sans"/>
                <a:sym typeface="Work Sans"/>
              </a:rPr>
              <a:t> </a:t>
            </a:r>
            <a:r>
              <a:rPr lang="es-CO" sz="2400" b="1" dirty="0" err="1">
                <a:solidFill>
                  <a:srgbClr val="333333"/>
                </a:solidFill>
                <a:latin typeface="Work Sans"/>
                <a:ea typeface="Work Sans"/>
                <a:cs typeface="Work Sans"/>
                <a:sym typeface="Work Sans"/>
              </a:rPr>
              <a:t>Swagger</a:t>
            </a:r>
            <a:r>
              <a:rPr lang="es-CO" sz="2400" b="1" dirty="0">
                <a:solidFill>
                  <a:srgbClr val="333333"/>
                </a:solidFill>
                <a:latin typeface="Work Sans"/>
                <a:ea typeface="Work Sans"/>
                <a:cs typeface="Work Sans"/>
                <a:sym typeface="Work Sans"/>
              </a:rPr>
              <a:t> </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4" name="Imagen 3">
            <a:extLst>
              <a:ext uri="{FF2B5EF4-FFF2-40B4-BE49-F238E27FC236}">
                <a16:creationId xmlns:a16="http://schemas.microsoft.com/office/drawing/2014/main" id="{5D9EF7EF-0A6E-7185-E934-963049553D89}"/>
              </a:ext>
            </a:extLst>
          </p:cNvPr>
          <p:cNvPicPr>
            <a:picLocks noChangeAspect="1"/>
          </p:cNvPicPr>
          <p:nvPr/>
        </p:nvPicPr>
        <p:blipFill>
          <a:blip r:embed="rId3"/>
          <a:stretch>
            <a:fillRect/>
          </a:stretch>
        </p:blipFill>
        <p:spPr>
          <a:xfrm>
            <a:off x="427834" y="1037891"/>
            <a:ext cx="11336332" cy="4782217"/>
          </a:xfrm>
          <a:prstGeom prst="rect">
            <a:avLst/>
          </a:prstGeom>
        </p:spPr>
      </p:pic>
    </p:spTree>
    <p:extLst>
      <p:ext uri="{BB962C8B-B14F-4D97-AF65-F5344CB8AC3E}">
        <p14:creationId xmlns:p14="http://schemas.microsoft.com/office/powerpoint/2010/main" val="1302127461"/>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err="1">
                <a:solidFill>
                  <a:srgbClr val="39A900"/>
                </a:solidFill>
                <a:latin typeface="Work Sans"/>
                <a:ea typeface="Work Sans"/>
                <a:cs typeface="Work Sans"/>
                <a:sym typeface="Work Sans"/>
              </a:rPr>
              <a:t>Documentacion</a:t>
            </a:r>
            <a:r>
              <a:rPr lang="es-CO" sz="2400" b="1" dirty="0">
                <a:solidFill>
                  <a:srgbClr val="ED7D31"/>
                </a:solidFill>
                <a:latin typeface="Work Sans"/>
                <a:ea typeface="Work Sans"/>
                <a:cs typeface="Work Sans"/>
                <a:sym typeface="Work Sans"/>
              </a:rPr>
              <a:t> </a:t>
            </a:r>
            <a:r>
              <a:rPr lang="es-CO" sz="2400" b="1" dirty="0" err="1">
                <a:solidFill>
                  <a:srgbClr val="333333"/>
                </a:solidFill>
                <a:latin typeface="Work Sans"/>
                <a:ea typeface="Work Sans"/>
                <a:cs typeface="Work Sans"/>
                <a:sym typeface="Work Sans"/>
              </a:rPr>
              <a:t>Swagger</a:t>
            </a:r>
            <a:r>
              <a:rPr lang="es-CO" sz="2400" b="1" dirty="0">
                <a:solidFill>
                  <a:srgbClr val="333333"/>
                </a:solidFill>
                <a:latin typeface="Work Sans"/>
                <a:ea typeface="Work Sans"/>
                <a:cs typeface="Work Sans"/>
                <a:sym typeface="Work Sans"/>
              </a:rPr>
              <a:t> </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a:extLst>
              <a:ext uri="{FF2B5EF4-FFF2-40B4-BE49-F238E27FC236}">
                <a16:creationId xmlns:a16="http://schemas.microsoft.com/office/drawing/2014/main" id="{2D32F99F-CB08-9A37-5CDB-3ED138B42F24}"/>
              </a:ext>
            </a:extLst>
          </p:cNvPr>
          <p:cNvPicPr>
            <a:picLocks noChangeAspect="1"/>
          </p:cNvPicPr>
          <p:nvPr/>
        </p:nvPicPr>
        <p:blipFill>
          <a:blip r:embed="rId3"/>
          <a:stretch>
            <a:fillRect/>
          </a:stretch>
        </p:blipFill>
        <p:spPr>
          <a:xfrm>
            <a:off x="583326" y="1352260"/>
            <a:ext cx="11256180" cy="2076740"/>
          </a:xfrm>
          <a:prstGeom prst="rect">
            <a:avLst/>
          </a:prstGeom>
        </p:spPr>
      </p:pic>
      <p:pic>
        <p:nvPicPr>
          <p:cNvPr id="6" name="Imagen 5">
            <a:extLst>
              <a:ext uri="{FF2B5EF4-FFF2-40B4-BE49-F238E27FC236}">
                <a16:creationId xmlns:a16="http://schemas.microsoft.com/office/drawing/2014/main" id="{6B69DB10-0EDD-5C56-F0BB-2A29118B612A}"/>
              </a:ext>
            </a:extLst>
          </p:cNvPr>
          <p:cNvPicPr>
            <a:picLocks noChangeAspect="1"/>
          </p:cNvPicPr>
          <p:nvPr/>
        </p:nvPicPr>
        <p:blipFill>
          <a:blip r:embed="rId4"/>
          <a:stretch>
            <a:fillRect/>
          </a:stretch>
        </p:blipFill>
        <p:spPr>
          <a:xfrm>
            <a:off x="493648" y="3520152"/>
            <a:ext cx="11345858" cy="2486372"/>
          </a:xfrm>
          <a:prstGeom prst="rect">
            <a:avLst/>
          </a:prstGeom>
        </p:spPr>
      </p:pic>
    </p:spTree>
    <p:extLst>
      <p:ext uri="{BB962C8B-B14F-4D97-AF65-F5344CB8AC3E}">
        <p14:creationId xmlns:p14="http://schemas.microsoft.com/office/powerpoint/2010/main" val="3925306563"/>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30"/>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Despliegue</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UML </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3" name="Imagen 2" descr="Diagrama&#10;&#10;Descripción generada automáticamente">
            <a:extLst>
              <a:ext uri="{FF2B5EF4-FFF2-40B4-BE49-F238E27FC236}">
                <a16:creationId xmlns:a16="http://schemas.microsoft.com/office/drawing/2014/main" id="{3972D21B-EDE2-4F95-AC0B-4B377151A2E3}"/>
              </a:ext>
            </a:extLst>
          </p:cNvPr>
          <p:cNvPicPr>
            <a:picLocks noChangeAspect="1"/>
          </p:cNvPicPr>
          <p:nvPr/>
        </p:nvPicPr>
        <p:blipFill>
          <a:blip r:embed="rId3"/>
          <a:stretch>
            <a:fillRect/>
          </a:stretch>
        </p:blipFill>
        <p:spPr>
          <a:xfrm>
            <a:off x="2057039" y="1740905"/>
            <a:ext cx="7105650" cy="3028950"/>
          </a:xfrm>
          <a:prstGeom prst="rect">
            <a:avLst/>
          </a:prstGeom>
        </p:spPr>
      </p:pic>
    </p:spTree>
    <p:extLst>
      <p:ext uri="{BB962C8B-B14F-4D97-AF65-F5344CB8AC3E}">
        <p14:creationId xmlns:p14="http://schemas.microsoft.com/office/powerpoint/2010/main" val="933738032"/>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20"/>
          <p:cNvSpPr/>
          <p:nvPr/>
        </p:nvSpPr>
        <p:spPr>
          <a:xfrm>
            <a:off x="1157468" y="2685327"/>
            <a:ext cx="2939970" cy="34724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20"/>
          <p:cNvSpPr txBox="1"/>
          <p:nvPr/>
        </p:nvSpPr>
        <p:spPr>
          <a:xfrm>
            <a:off x="1157468" y="2355971"/>
            <a:ext cx="2640957" cy="6765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38AA00"/>
              </a:buClr>
              <a:buSzPts val="4400"/>
              <a:buFont typeface="Work Sans Light"/>
              <a:buNone/>
            </a:pPr>
            <a:r>
              <a:rPr lang="es-ES" sz="4400" dirty="0">
                <a:solidFill>
                  <a:srgbClr val="38AA00"/>
                </a:solidFill>
                <a:latin typeface="Work Sans Light"/>
                <a:sym typeface="Work Sans Light"/>
              </a:rPr>
              <a:t>S</a:t>
            </a:r>
            <a:r>
              <a:rPr lang="es-CO" sz="4400" dirty="0" err="1">
                <a:solidFill>
                  <a:srgbClr val="38AA00"/>
                </a:solidFill>
                <a:latin typeface="Work Sans Light"/>
                <a:sym typeface="Work Sans Light"/>
              </a:rPr>
              <a:t>eller</a:t>
            </a:r>
            <a:r>
              <a:rPr lang="es-CO" sz="4400" dirty="0">
                <a:solidFill>
                  <a:srgbClr val="38AA00"/>
                </a:solidFill>
                <a:latin typeface="Work Sans Light"/>
                <a:sym typeface="Work Sans Light"/>
              </a:rPr>
              <a:t> </a:t>
            </a:r>
            <a:r>
              <a:rPr lang="es-CO" sz="4400" dirty="0" err="1">
                <a:solidFill>
                  <a:srgbClr val="38AA00"/>
                </a:solidFill>
                <a:latin typeface="Work Sans Light"/>
                <a:sym typeface="Work Sans Light"/>
              </a:rPr>
              <a:t>tat</a:t>
            </a:r>
            <a:endParaRPr dirty="0"/>
          </a:p>
        </p:txBody>
      </p:sp>
      <p:sp>
        <p:nvSpPr>
          <p:cNvPr id="119" name="Google Shape;119;p20"/>
          <p:cNvSpPr txBox="1"/>
          <p:nvPr/>
        </p:nvSpPr>
        <p:spPr>
          <a:xfrm>
            <a:off x="1145896" y="3275635"/>
            <a:ext cx="3854368" cy="1323399"/>
          </a:xfrm>
          <a:prstGeom prst="rect">
            <a:avLst/>
          </a:prstGeom>
          <a:noFill/>
          <a:ln>
            <a:noFill/>
          </a:ln>
        </p:spPr>
        <p:txBody>
          <a:bodyPr spcFirstLastPara="1" wrap="square" lIns="91425" tIns="45700" rIns="91425" bIns="45700" anchor="t" anchorCtr="0">
            <a:spAutoFit/>
          </a:bodyPr>
          <a:lstStyle/>
          <a:p>
            <a:r>
              <a:rPr lang="es-CO" sz="1600" dirty="0"/>
              <a:t>Integrantes del grupo:</a:t>
            </a:r>
          </a:p>
          <a:p>
            <a:endParaRPr lang="es-CO" sz="1600" dirty="0"/>
          </a:p>
          <a:p>
            <a:r>
              <a:rPr lang="es-CO" sz="1600" dirty="0"/>
              <a:t>RONALD DAVID ZAMBRANO SALAS</a:t>
            </a:r>
          </a:p>
          <a:p>
            <a:r>
              <a:rPr lang="es-CO" sz="1600" dirty="0"/>
              <a:t>EDGAR AUGUSTO VASQUEZ IBAÑEZ</a:t>
            </a:r>
          </a:p>
          <a:p>
            <a:r>
              <a:rPr lang="es-CO" sz="1600" dirty="0"/>
              <a:t>DUVAN ESTEBAN RUNZA CALVO</a:t>
            </a:r>
          </a:p>
        </p:txBody>
      </p:sp>
      <p:pic>
        <p:nvPicPr>
          <p:cNvPr id="2" name="image7.png">
            <a:extLst>
              <a:ext uri="{FF2B5EF4-FFF2-40B4-BE49-F238E27FC236}">
                <a16:creationId xmlns:a16="http://schemas.microsoft.com/office/drawing/2014/main" id="{C8F3AE76-18CD-43EE-858B-84A8A60913AC}"/>
              </a:ext>
            </a:extLst>
          </p:cNvPr>
          <p:cNvPicPr/>
          <p:nvPr/>
        </p:nvPicPr>
        <p:blipFill>
          <a:blip r:embed="rId4"/>
          <a:srcRect/>
          <a:stretch>
            <a:fillRect/>
          </a:stretch>
        </p:blipFill>
        <p:spPr>
          <a:xfrm>
            <a:off x="6970614" y="1682610"/>
            <a:ext cx="2247900" cy="2352675"/>
          </a:xfrm>
          <a:prstGeom prst="rect">
            <a:avLst/>
          </a:prstGeom>
          <a:ln/>
        </p:spPr>
      </p:pic>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pic>
        <p:nvPicPr>
          <p:cNvPr id="1808" name="Google Shape;1808;p65" descr="Imagen que contiene Interfaz de usuario gráfica&#10;&#10;Descripción generada automáticamente"/>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97692249"/>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p:nvPr/>
        </p:nvSpPr>
        <p:spPr>
          <a:xfrm>
            <a:off x="1232064" y="810192"/>
            <a:ext cx="3372132" cy="6667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3733" b="1">
                <a:solidFill>
                  <a:srgbClr val="00324D"/>
                </a:solidFill>
                <a:latin typeface="Work Sans"/>
                <a:ea typeface="Work Sans"/>
                <a:cs typeface="Work Sans"/>
                <a:sym typeface="Work Sans"/>
              </a:rPr>
              <a:t>CONTENIDO</a:t>
            </a:r>
            <a:endParaRPr/>
          </a:p>
        </p:txBody>
      </p:sp>
      <p:sp>
        <p:nvSpPr>
          <p:cNvPr id="142" name="Google Shape;142;p24"/>
          <p:cNvSpPr/>
          <p:nvPr/>
        </p:nvSpPr>
        <p:spPr>
          <a:xfrm>
            <a:off x="1373075" y="1483546"/>
            <a:ext cx="1698928" cy="60959"/>
          </a:xfrm>
          <a:prstGeom prst="rect">
            <a:avLst/>
          </a:prstGeom>
          <a:solidFill>
            <a:srgbClr val="82DE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39A900"/>
              </a:solidFill>
              <a:latin typeface="Calibri"/>
              <a:ea typeface="Calibri"/>
              <a:cs typeface="Calibri"/>
              <a:sym typeface="Calibri"/>
            </a:endParaRPr>
          </a:p>
        </p:txBody>
      </p:sp>
      <p:sp>
        <p:nvSpPr>
          <p:cNvPr id="143" name="Google Shape;143;p24"/>
          <p:cNvSpPr txBox="1"/>
          <p:nvPr/>
        </p:nvSpPr>
        <p:spPr>
          <a:xfrm>
            <a:off x="1267452" y="461057"/>
            <a:ext cx="2234505" cy="50276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667">
                <a:solidFill>
                  <a:srgbClr val="00324D"/>
                </a:solidFill>
                <a:latin typeface="Work Sans"/>
                <a:ea typeface="Work Sans"/>
                <a:cs typeface="Work Sans"/>
                <a:sym typeface="Work Sans"/>
              </a:rPr>
              <a:t>TABLA DE</a:t>
            </a:r>
            <a:endParaRPr/>
          </a:p>
        </p:txBody>
      </p:sp>
      <p:cxnSp>
        <p:nvCxnSpPr>
          <p:cNvPr id="144" name="Google Shape;144;p24"/>
          <p:cNvCxnSpPr/>
          <p:nvPr/>
        </p:nvCxnSpPr>
        <p:spPr>
          <a:xfrm>
            <a:off x="415047" y="6473523"/>
            <a:ext cx="11413788" cy="0"/>
          </a:xfrm>
          <a:prstGeom prst="straightConnector1">
            <a:avLst/>
          </a:prstGeom>
          <a:noFill/>
          <a:ln w="12700" cap="flat" cmpd="sng">
            <a:solidFill>
              <a:srgbClr val="39A900"/>
            </a:solidFill>
            <a:prstDash val="solid"/>
            <a:miter lim="800000"/>
            <a:headEnd type="none" w="sm" len="sm"/>
            <a:tailEnd type="none" w="sm" len="sm"/>
          </a:ln>
          <a:effectLst>
            <a:outerShdw dist="20000" sx="1000" sy="1000" rotWithShape="0">
              <a:srgbClr val="000000"/>
            </a:outerShdw>
          </a:effectLst>
        </p:spPr>
      </p:cxnSp>
      <p:grpSp>
        <p:nvGrpSpPr>
          <p:cNvPr id="145" name="Google Shape;145;p24"/>
          <p:cNvGrpSpPr/>
          <p:nvPr/>
        </p:nvGrpSpPr>
        <p:grpSpPr>
          <a:xfrm>
            <a:off x="233911" y="72255"/>
            <a:ext cx="266743" cy="528011"/>
            <a:chOff x="141693" y="266421"/>
            <a:chExt cx="287374" cy="396008"/>
          </a:xfrm>
        </p:grpSpPr>
        <p:cxnSp>
          <p:nvCxnSpPr>
            <p:cNvPr id="146" name="Google Shape;146;p24"/>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47" name="Google Shape;147;p24"/>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48" name="Google Shape;148;p24"/>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49" name="Google Shape;149;p24"/>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50" name="Google Shape;150;p24"/>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51" name="Google Shape;151;p24"/>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52" name="Google Shape;152;p24"/>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53" name="Google Shape;153;p24"/>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54" name="Google Shape;154;p24"/>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55" name="Google Shape;155;p24"/>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56" name="Google Shape;156;p24"/>
          <p:cNvSpPr/>
          <p:nvPr/>
        </p:nvSpPr>
        <p:spPr>
          <a:xfrm>
            <a:off x="2661077" y="2665310"/>
            <a:ext cx="3233695" cy="381183"/>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3F3F3F"/>
              </a:buClr>
              <a:buSzPts val="1867"/>
              <a:buFont typeface="Arial"/>
              <a:buNone/>
            </a:pPr>
            <a:r>
              <a:rPr lang="es-CO" sz="1867" b="0" dirty="0">
                <a:solidFill>
                  <a:srgbClr val="3F3F3F"/>
                </a:solidFill>
                <a:latin typeface="Work Sans"/>
                <a:ea typeface="Work Sans"/>
                <a:cs typeface="Work Sans"/>
                <a:sym typeface="Work Sans"/>
              </a:rPr>
              <a:t>Descripción del proyecto</a:t>
            </a:r>
            <a:endParaRPr dirty="0"/>
          </a:p>
        </p:txBody>
      </p:sp>
      <p:sp>
        <p:nvSpPr>
          <p:cNvPr id="157" name="Google Shape;157;p24"/>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158" name="Google Shape;158;p24"/>
          <p:cNvPicPr preferRelativeResize="0"/>
          <p:nvPr/>
        </p:nvPicPr>
        <p:blipFill rotWithShape="1">
          <a:blip r:embed="rId3">
            <a:alphaModFix/>
          </a:blip>
          <a:srcRect/>
          <a:stretch/>
        </p:blipFill>
        <p:spPr>
          <a:xfrm>
            <a:off x="1804701" y="2464247"/>
            <a:ext cx="788965" cy="783309"/>
          </a:xfrm>
          <a:prstGeom prst="rect">
            <a:avLst/>
          </a:prstGeom>
          <a:noFill/>
          <a:ln>
            <a:noFill/>
          </a:ln>
          <a:effectLst>
            <a:outerShdw blurRad="50800" dist="38100" dir="2700000" algn="tl" rotWithShape="0">
              <a:srgbClr val="000000">
                <a:alpha val="40000"/>
              </a:srgbClr>
            </a:outerShdw>
          </a:effectLst>
        </p:spPr>
      </p:pic>
      <p:sp>
        <p:nvSpPr>
          <p:cNvPr id="159" name="Google Shape;159;p24"/>
          <p:cNvSpPr/>
          <p:nvPr/>
        </p:nvSpPr>
        <p:spPr>
          <a:xfrm>
            <a:off x="1737287" y="2408096"/>
            <a:ext cx="923791" cy="895610"/>
          </a:xfrm>
          <a:prstGeom prst="rect">
            <a:avLst/>
          </a:prstGeom>
          <a:noFill/>
          <a:ln w="19050" cap="flat" cmpd="sng">
            <a:solidFill>
              <a:srgbClr val="82DEF0"/>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0" name="Google Shape;160;p24"/>
          <p:cNvSpPr/>
          <p:nvPr/>
        </p:nvSpPr>
        <p:spPr>
          <a:xfrm>
            <a:off x="1848647" y="2505390"/>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a:solidFill>
                  <a:schemeClr val="lt1"/>
                </a:solidFill>
                <a:latin typeface="Work Sans"/>
                <a:ea typeface="Work Sans"/>
                <a:cs typeface="Work Sans"/>
                <a:sym typeface="Work Sans"/>
              </a:rPr>
              <a:t>01</a:t>
            </a:r>
            <a:endParaRPr/>
          </a:p>
        </p:txBody>
      </p:sp>
      <p:pic>
        <p:nvPicPr>
          <p:cNvPr id="161" name="Google Shape;161;p24"/>
          <p:cNvPicPr preferRelativeResize="0"/>
          <p:nvPr/>
        </p:nvPicPr>
        <p:blipFill rotWithShape="1">
          <a:blip r:embed="rId4">
            <a:alphaModFix/>
          </a:blip>
          <a:srcRect/>
          <a:stretch/>
        </p:blipFill>
        <p:spPr>
          <a:xfrm>
            <a:off x="1804701" y="3590449"/>
            <a:ext cx="788965" cy="783309"/>
          </a:xfrm>
          <a:prstGeom prst="rect">
            <a:avLst/>
          </a:prstGeom>
          <a:noFill/>
          <a:ln>
            <a:noFill/>
          </a:ln>
          <a:effectLst>
            <a:outerShdw blurRad="50800" dist="38100" dir="2700000" algn="tl" rotWithShape="0">
              <a:srgbClr val="000000">
                <a:alpha val="40000"/>
              </a:srgbClr>
            </a:outerShdw>
          </a:effectLst>
        </p:spPr>
      </p:pic>
      <p:sp>
        <p:nvSpPr>
          <p:cNvPr id="162" name="Google Shape;162;p24"/>
          <p:cNvSpPr/>
          <p:nvPr/>
        </p:nvSpPr>
        <p:spPr>
          <a:xfrm>
            <a:off x="1731735" y="3534298"/>
            <a:ext cx="929343" cy="895610"/>
          </a:xfrm>
          <a:prstGeom prst="rect">
            <a:avLst/>
          </a:prstGeom>
          <a:noFill/>
          <a:ln w="19050" cap="flat" cmpd="sng">
            <a:solidFill>
              <a:srgbClr val="F7F5B5"/>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3" name="Google Shape;163;p24"/>
          <p:cNvSpPr/>
          <p:nvPr/>
        </p:nvSpPr>
        <p:spPr>
          <a:xfrm>
            <a:off x="1848647" y="3631592"/>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rgbClr val="00324D"/>
              </a:buClr>
              <a:buSzPts val="2800"/>
              <a:buFont typeface="Arial"/>
              <a:buNone/>
            </a:pPr>
            <a:r>
              <a:rPr lang="es-CO" sz="2800" b="1">
                <a:solidFill>
                  <a:srgbClr val="00324D"/>
                </a:solidFill>
                <a:latin typeface="Work Sans"/>
                <a:ea typeface="Work Sans"/>
                <a:cs typeface="Work Sans"/>
                <a:sym typeface="Work Sans"/>
              </a:rPr>
              <a:t>02</a:t>
            </a:r>
            <a:endParaRPr/>
          </a:p>
        </p:txBody>
      </p:sp>
      <p:pic>
        <p:nvPicPr>
          <p:cNvPr id="164" name="Google Shape;164;p24"/>
          <p:cNvPicPr preferRelativeResize="0"/>
          <p:nvPr/>
        </p:nvPicPr>
        <p:blipFill rotWithShape="1">
          <a:blip r:embed="rId5">
            <a:alphaModFix/>
          </a:blip>
          <a:srcRect/>
          <a:stretch/>
        </p:blipFill>
        <p:spPr>
          <a:xfrm>
            <a:off x="1804701" y="4716651"/>
            <a:ext cx="788965" cy="783309"/>
          </a:xfrm>
          <a:prstGeom prst="rect">
            <a:avLst/>
          </a:prstGeom>
          <a:noFill/>
          <a:ln>
            <a:noFill/>
          </a:ln>
          <a:effectLst>
            <a:outerShdw blurRad="50800" dist="38100" dir="2700000" algn="tl" rotWithShape="0">
              <a:srgbClr val="000000">
                <a:alpha val="40000"/>
              </a:srgbClr>
            </a:outerShdw>
          </a:effectLst>
        </p:spPr>
      </p:pic>
      <p:sp>
        <p:nvSpPr>
          <p:cNvPr id="165" name="Google Shape;165;p24"/>
          <p:cNvSpPr/>
          <p:nvPr/>
        </p:nvSpPr>
        <p:spPr>
          <a:xfrm>
            <a:off x="1726183" y="4660500"/>
            <a:ext cx="923791" cy="895610"/>
          </a:xfrm>
          <a:prstGeom prst="rect">
            <a:avLst/>
          </a:prstGeom>
          <a:noFill/>
          <a:ln w="19050" cap="flat" cmpd="sng">
            <a:solidFill>
              <a:srgbClr val="385C57"/>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66" name="Google Shape;166;p24"/>
          <p:cNvSpPr/>
          <p:nvPr/>
        </p:nvSpPr>
        <p:spPr>
          <a:xfrm>
            <a:off x="1848647" y="4757794"/>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a:solidFill>
                  <a:schemeClr val="lt1"/>
                </a:solidFill>
                <a:latin typeface="Work Sans"/>
                <a:ea typeface="Work Sans"/>
                <a:cs typeface="Work Sans"/>
                <a:sym typeface="Work Sans"/>
              </a:rPr>
              <a:t>03</a:t>
            </a:r>
            <a:endParaRPr/>
          </a:p>
        </p:txBody>
      </p:sp>
      <p:pic>
        <p:nvPicPr>
          <p:cNvPr id="167" name="Google Shape;167;p24" descr="Logotipo&#10;&#10;Descripción generada automáticamente"/>
          <p:cNvPicPr preferRelativeResize="0"/>
          <p:nvPr/>
        </p:nvPicPr>
        <p:blipFill rotWithShape="1">
          <a:blip r:embed="rId6">
            <a:alphaModFix/>
          </a:blip>
          <a:srcRect/>
          <a:stretch/>
        </p:blipFill>
        <p:spPr>
          <a:xfrm>
            <a:off x="10447299" y="469709"/>
            <a:ext cx="1261875" cy="1231395"/>
          </a:xfrm>
          <a:prstGeom prst="rect">
            <a:avLst/>
          </a:prstGeom>
          <a:noFill/>
          <a:ln>
            <a:noFill/>
          </a:ln>
        </p:spPr>
      </p:pic>
      <p:sp>
        <p:nvSpPr>
          <p:cNvPr id="168" name="Google Shape;168;p24"/>
          <p:cNvSpPr/>
          <p:nvPr/>
        </p:nvSpPr>
        <p:spPr>
          <a:xfrm>
            <a:off x="2672184" y="3803759"/>
            <a:ext cx="3233694" cy="381183"/>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3F3F3F"/>
              </a:buClr>
              <a:buSzPts val="1867"/>
              <a:buFont typeface="Arial"/>
              <a:buNone/>
            </a:pPr>
            <a:r>
              <a:rPr lang="es-CO" sz="1867" b="0" dirty="0">
                <a:solidFill>
                  <a:srgbClr val="3F3F3F"/>
                </a:solidFill>
                <a:latin typeface="Work Sans"/>
                <a:ea typeface="Work Sans"/>
                <a:cs typeface="Work Sans"/>
                <a:sym typeface="Work Sans"/>
              </a:rPr>
              <a:t>Alcance</a:t>
            </a:r>
            <a:endParaRPr dirty="0"/>
          </a:p>
        </p:txBody>
      </p:sp>
      <p:sp>
        <p:nvSpPr>
          <p:cNvPr id="169" name="Google Shape;169;p24"/>
          <p:cNvSpPr/>
          <p:nvPr/>
        </p:nvSpPr>
        <p:spPr>
          <a:xfrm>
            <a:off x="2652760" y="4916128"/>
            <a:ext cx="3330934" cy="381183"/>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3F3F3F"/>
              </a:buClr>
              <a:buSzPts val="1867"/>
              <a:buFont typeface="Arial"/>
              <a:buNone/>
            </a:pPr>
            <a:r>
              <a:rPr lang="es-CO" sz="1867" b="0" dirty="0">
                <a:solidFill>
                  <a:srgbClr val="3F3F3F"/>
                </a:solidFill>
                <a:latin typeface="Work Sans"/>
                <a:ea typeface="Work Sans"/>
                <a:cs typeface="Work Sans"/>
                <a:sym typeface="Work Sans"/>
              </a:rPr>
              <a:t>Requerimientos funcionales</a:t>
            </a:r>
            <a:endParaRPr dirty="0"/>
          </a:p>
        </p:txBody>
      </p:sp>
      <p:pic>
        <p:nvPicPr>
          <p:cNvPr id="170" name="Google Shape;170;p24"/>
          <p:cNvPicPr preferRelativeResize="0"/>
          <p:nvPr/>
        </p:nvPicPr>
        <p:blipFill rotWithShape="1">
          <a:blip r:embed="rId7">
            <a:alphaModFix/>
          </a:blip>
          <a:srcRect/>
          <a:stretch/>
        </p:blipFill>
        <p:spPr>
          <a:xfrm>
            <a:off x="6286825" y="2448414"/>
            <a:ext cx="788965" cy="783309"/>
          </a:xfrm>
          <a:prstGeom prst="rect">
            <a:avLst/>
          </a:prstGeom>
          <a:noFill/>
          <a:ln>
            <a:noFill/>
          </a:ln>
          <a:effectLst>
            <a:outerShdw blurRad="50800" dist="38100" dir="2700000" algn="tl" rotWithShape="0">
              <a:srgbClr val="000000">
                <a:alpha val="40000"/>
              </a:srgbClr>
            </a:outerShdw>
          </a:effectLst>
        </p:spPr>
      </p:pic>
      <p:sp>
        <p:nvSpPr>
          <p:cNvPr id="171" name="Google Shape;171;p24"/>
          <p:cNvSpPr/>
          <p:nvPr/>
        </p:nvSpPr>
        <p:spPr>
          <a:xfrm>
            <a:off x="6219411" y="2392263"/>
            <a:ext cx="923791" cy="895610"/>
          </a:xfrm>
          <a:prstGeom prst="rect">
            <a:avLst/>
          </a:prstGeom>
          <a:noFill/>
          <a:ln w="19050" cap="flat" cmpd="sng">
            <a:solidFill>
              <a:srgbClr val="FFCE40"/>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72" name="Google Shape;172;p24"/>
          <p:cNvSpPr/>
          <p:nvPr/>
        </p:nvSpPr>
        <p:spPr>
          <a:xfrm>
            <a:off x="6330770" y="2489557"/>
            <a:ext cx="745019"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dirty="0">
                <a:solidFill>
                  <a:schemeClr val="lt1"/>
                </a:solidFill>
                <a:latin typeface="Work Sans"/>
                <a:ea typeface="Work Sans"/>
                <a:cs typeface="Work Sans"/>
                <a:sym typeface="Work Sans"/>
              </a:rPr>
              <a:t>04</a:t>
            </a:r>
            <a:endParaRPr dirty="0"/>
          </a:p>
        </p:txBody>
      </p:sp>
      <p:pic>
        <p:nvPicPr>
          <p:cNvPr id="173" name="Google Shape;173;p24"/>
          <p:cNvPicPr preferRelativeResize="0"/>
          <p:nvPr/>
        </p:nvPicPr>
        <p:blipFill rotWithShape="1">
          <a:blip r:embed="rId8">
            <a:alphaModFix/>
          </a:blip>
          <a:srcRect/>
          <a:stretch/>
        </p:blipFill>
        <p:spPr>
          <a:xfrm>
            <a:off x="6286825" y="3574616"/>
            <a:ext cx="788965" cy="783309"/>
          </a:xfrm>
          <a:prstGeom prst="rect">
            <a:avLst/>
          </a:prstGeom>
          <a:noFill/>
          <a:ln>
            <a:noFill/>
          </a:ln>
          <a:effectLst>
            <a:outerShdw blurRad="50800" dist="38100" dir="2700000" algn="tl" rotWithShape="0">
              <a:srgbClr val="000000">
                <a:alpha val="40000"/>
              </a:srgbClr>
            </a:outerShdw>
          </a:effectLst>
        </p:spPr>
      </p:pic>
      <p:sp>
        <p:nvSpPr>
          <p:cNvPr id="174" name="Google Shape;174;p24"/>
          <p:cNvSpPr/>
          <p:nvPr/>
        </p:nvSpPr>
        <p:spPr>
          <a:xfrm>
            <a:off x="6213859" y="3518465"/>
            <a:ext cx="929343" cy="895610"/>
          </a:xfrm>
          <a:prstGeom prst="rect">
            <a:avLst/>
          </a:prstGeom>
          <a:noFill/>
          <a:ln w="19050" cap="flat" cmpd="sng">
            <a:solidFill>
              <a:srgbClr val="CB7766"/>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75" name="Google Shape;175;p24"/>
          <p:cNvSpPr/>
          <p:nvPr/>
        </p:nvSpPr>
        <p:spPr>
          <a:xfrm>
            <a:off x="6330771" y="3615759"/>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a:solidFill>
                  <a:schemeClr val="lt1"/>
                </a:solidFill>
                <a:latin typeface="Work Sans"/>
                <a:ea typeface="Work Sans"/>
                <a:cs typeface="Work Sans"/>
                <a:sym typeface="Work Sans"/>
              </a:rPr>
              <a:t>05</a:t>
            </a:r>
            <a:endParaRPr/>
          </a:p>
        </p:txBody>
      </p:sp>
      <p:pic>
        <p:nvPicPr>
          <p:cNvPr id="176" name="Google Shape;176;p24"/>
          <p:cNvPicPr preferRelativeResize="0"/>
          <p:nvPr/>
        </p:nvPicPr>
        <p:blipFill rotWithShape="1">
          <a:blip r:embed="rId9">
            <a:alphaModFix/>
          </a:blip>
          <a:srcRect/>
          <a:stretch/>
        </p:blipFill>
        <p:spPr>
          <a:xfrm>
            <a:off x="6286825" y="4700818"/>
            <a:ext cx="788965" cy="783309"/>
          </a:xfrm>
          <a:prstGeom prst="rect">
            <a:avLst/>
          </a:prstGeom>
          <a:noFill/>
          <a:ln>
            <a:noFill/>
          </a:ln>
          <a:effectLst>
            <a:outerShdw blurRad="50800" dist="38100" dir="2700000" algn="tl" rotWithShape="0">
              <a:srgbClr val="000000">
                <a:alpha val="40000"/>
              </a:srgbClr>
            </a:outerShdw>
          </a:effectLst>
        </p:spPr>
      </p:pic>
      <p:sp>
        <p:nvSpPr>
          <p:cNvPr id="177" name="Google Shape;177;p24"/>
          <p:cNvSpPr/>
          <p:nvPr/>
        </p:nvSpPr>
        <p:spPr>
          <a:xfrm>
            <a:off x="6208307" y="4644667"/>
            <a:ext cx="923791" cy="895610"/>
          </a:xfrm>
          <a:prstGeom prst="rect">
            <a:avLst/>
          </a:prstGeom>
          <a:noFill/>
          <a:ln w="19050" cap="flat" cmpd="sng">
            <a:solidFill>
              <a:srgbClr val="38AA00"/>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178" name="Google Shape;178;p24"/>
          <p:cNvSpPr/>
          <p:nvPr/>
        </p:nvSpPr>
        <p:spPr>
          <a:xfrm>
            <a:off x="6330771" y="4741961"/>
            <a:ext cx="701072" cy="701023"/>
          </a:xfrm>
          <a:prstGeom prst="rect">
            <a:avLst/>
          </a:prstGeom>
          <a:noFill/>
          <a:ln>
            <a:noFill/>
          </a:ln>
        </p:spPr>
        <p:txBody>
          <a:bodyPr spcFirstLastPara="1" wrap="square" lIns="121900" tIns="60950" rIns="121900" bIns="60950" anchor="ctr" anchorCtr="0">
            <a:noAutofit/>
          </a:bodyPr>
          <a:lstStyle/>
          <a:p>
            <a:pPr marL="0" marR="0" lvl="0" indent="0" algn="ctr" rtl="0">
              <a:lnSpc>
                <a:spcPct val="100000"/>
              </a:lnSpc>
              <a:spcBef>
                <a:spcPts val="0"/>
              </a:spcBef>
              <a:spcAft>
                <a:spcPts val="0"/>
              </a:spcAft>
              <a:buClr>
                <a:schemeClr val="lt1"/>
              </a:buClr>
              <a:buSzPts val="2800"/>
              <a:buFont typeface="Arial"/>
              <a:buNone/>
            </a:pPr>
            <a:r>
              <a:rPr lang="es-CO" sz="2800" b="1" dirty="0">
                <a:solidFill>
                  <a:schemeClr val="lt1"/>
                </a:solidFill>
                <a:latin typeface="Work Sans"/>
                <a:ea typeface="Work Sans"/>
                <a:cs typeface="Work Sans"/>
                <a:sym typeface="Work Sans"/>
              </a:rPr>
              <a:t>06</a:t>
            </a:r>
            <a:endParaRPr dirty="0"/>
          </a:p>
        </p:txBody>
      </p:sp>
      <p:sp>
        <p:nvSpPr>
          <p:cNvPr id="179" name="Google Shape;179;p24"/>
          <p:cNvSpPr/>
          <p:nvPr/>
        </p:nvSpPr>
        <p:spPr>
          <a:xfrm>
            <a:off x="7149475" y="2672326"/>
            <a:ext cx="2650755" cy="381183"/>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3F3F3F"/>
              </a:buClr>
              <a:buSzPts val="1867"/>
              <a:buFont typeface="Arial"/>
              <a:buNone/>
            </a:pPr>
            <a:r>
              <a:rPr lang="es-CO" sz="1867" dirty="0">
                <a:solidFill>
                  <a:srgbClr val="3F3F3F"/>
                </a:solidFill>
                <a:latin typeface="Work Sans"/>
                <a:sym typeface="Work Sans"/>
              </a:rPr>
              <a:t>Requerimientos no funcionales</a:t>
            </a:r>
            <a:endParaRPr dirty="0"/>
          </a:p>
        </p:txBody>
      </p:sp>
      <p:sp>
        <p:nvSpPr>
          <p:cNvPr id="180" name="Google Shape;180;p24"/>
          <p:cNvSpPr/>
          <p:nvPr/>
        </p:nvSpPr>
        <p:spPr>
          <a:xfrm>
            <a:off x="7160581" y="3810775"/>
            <a:ext cx="2650755" cy="381183"/>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3F3F3F"/>
              </a:buClr>
              <a:buSzPts val="1867"/>
              <a:buFont typeface="Arial"/>
              <a:buNone/>
            </a:pPr>
            <a:r>
              <a:rPr lang="es-ES" sz="1867" dirty="0">
                <a:solidFill>
                  <a:srgbClr val="3F3F3F"/>
                </a:solidFill>
                <a:latin typeface="Work Sans"/>
                <a:sym typeface="Work Sans"/>
              </a:rPr>
              <a:t>B</a:t>
            </a:r>
            <a:r>
              <a:rPr lang="es-CO" sz="1867" dirty="0">
                <a:solidFill>
                  <a:srgbClr val="3F3F3F"/>
                </a:solidFill>
                <a:latin typeface="Work Sans"/>
                <a:sym typeface="Work Sans"/>
              </a:rPr>
              <a:t>ase de datos</a:t>
            </a:r>
            <a:endParaRPr dirty="0"/>
          </a:p>
        </p:txBody>
      </p:sp>
      <p:sp>
        <p:nvSpPr>
          <p:cNvPr id="5" name="Google Shape;177;p24">
            <a:extLst>
              <a:ext uri="{FF2B5EF4-FFF2-40B4-BE49-F238E27FC236}">
                <a16:creationId xmlns:a16="http://schemas.microsoft.com/office/drawing/2014/main" id="{B9CA4A30-DC69-0E28-CC5F-6118EFED7036}"/>
              </a:ext>
            </a:extLst>
          </p:cNvPr>
          <p:cNvSpPr/>
          <p:nvPr/>
        </p:nvSpPr>
        <p:spPr>
          <a:xfrm>
            <a:off x="6360707" y="4797067"/>
            <a:ext cx="923791" cy="895610"/>
          </a:xfrm>
          <a:prstGeom prst="rect">
            <a:avLst/>
          </a:prstGeom>
          <a:noFill/>
          <a:ln w="19050" cap="flat" cmpd="sng">
            <a:solidFill>
              <a:srgbClr val="38AA00"/>
            </a:solidFill>
            <a:prstDash val="solid"/>
            <a:miter lim="800000"/>
            <a:headEnd type="none" w="sm" len="sm"/>
            <a:tailEnd type="none" w="sm" len="sm"/>
          </a:ln>
          <a:effectLst>
            <a:outerShdw dist="23000" sx="1000" sy="1000"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2" name="Google Shape;180;p24">
            <a:extLst>
              <a:ext uri="{FF2B5EF4-FFF2-40B4-BE49-F238E27FC236}">
                <a16:creationId xmlns:a16="http://schemas.microsoft.com/office/drawing/2014/main" id="{FFA1BB7E-5846-BC7B-9463-B68F4CACA196}"/>
              </a:ext>
            </a:extLst>
          </p:cNvPr>
          <p:cNvSpPr/>
          <p:nvPr/>
        </p:nvSpPr>
        <p:spPr>
          <a:xfrm>
            <a:off x="7205980" y="4988247"/>
            <a:ext cx="2650755" cy="381183"/>
          </a:xfrm>
          <a:prstGeom prst="rect">
            <a:avLst/>
          </a:prstGeom>
          <a:noFill/>
          <a:ln>
            <a:noFill/>
          </a:ln>
        </p:spPr>
        <p:txBody>
          <a:bodyPr spcFirstLastPara="1" wrap="square" lIns="121900" tIns="60950" rIns="121900" bIns="60950" anchor="ctr" anchorCtr="0">
            <a:noAutofit/>
          </a:bodyPr>
          <a:lstStyle/>
          <a:p>
            <a:pPr marL="0" marR="0" lvl="0" indent="0" algn="l" rtl="0">
              <a:lnSpc>
                <a:spcPct val="100000"/>
              </a:lnSpc>
              <a:spcBef>
                <a:spcPts val="0"/>
              </a:spcBef>
              <a:spcAft>
                <a:spcPts val="0"/>
              </a:spcAft>
              <a:buClr>
                <a:srgbClr val="3F3F3F"/>
              </a:buClr>
              <a:buSzPts val="1867"/>
              <a:buFont typeface="Arial"/>
              <a:buNone/>
            </a:pPr>
            <a:r>
              <a:rPr lang="es-ES" sz="1867" dirty="0">
                <a:solidFill>
                  <a:srgbClr val="3F3F3F"/>
                </a:solidFill>
                <a:latin typeface="Work Sans"/>
                <a:sym typeface="Work Sans"/>
              </a:rPr>
              <a:t>Desarrollo del proyecto</a:t>
            </a:r>
            <a:endParaRPr dirty="0"/>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3"/>
          <p:cNvSpPr txBox="1"/>
          <p:nvPr/>
        </p:nvSpPr>
        <p:spPr>
          <a:xfrm>
            <a:off x="908997" y="416689"/>
            <a:ext cx="10515600" cy="74156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400"/>
              <a:buFont typeface="Work Sans Medium"/>
              <a:buNone/>
            </a:pPr>
            <a:r>
              <a:rPr lang="es-ES" sz="4400" b="1" dirty="0">
                <a:solidFill>
                  <a:schemeClr val="lt1"/>
                </a:solidFill>
                <a:latin typeface="Calibri"/>
                <a:ea typeface="Calibri"/>
                <a:cs typeface="Calibri"/>
                <a:sym typeface="Calibri"/>
              </a:rPr>
              <a:t>Descripción del Proyecto</a:t>
            </a:r>
            <a:endParaRPr dirty="0"/>
          </a:p>
        </p:txBody>
      </p:sp>
      <p:sp>
        <p:nvSpPr>
          <p:cNvPr id="4" name="CuadroTexto 3">
            <a:extLst>
              <a:ext uri="{FF2B5EF4-FFF2-40B4-BE49-F238E27FC236}">
                <a16:creationId xmlns:a16="http://schemas.microsoft.com/office/drawing/2014/main" id="{51FA805F-836F-2F49-AD35-E5759232C3C0}"/>
              </a:ext>
            </a:extLst>
          </p:cNvPr>
          <p:cNvSpPr txBox="1"/>
          <p:nvPr/>
        </p:nvSpPr>
        <p:spPr>
          <a:xfrm>
            <a:off x="908997" y="1890888"/>
            <a:ext cx="10602662" cy="3970318"/>
          </a:xfrm>
          <a:prstGeom prst="rect">
            <a:avLst/>
          </a:prstGeom>
          <a:noFill/>
        </p:spPr>
        <p:txBody>
          <a:bodyPr wrap="square">
            <a:spAutoFit/>
          </a:bodyPr>
          <a:lstStyle/>
          <a:p>
            <a:pPr algn="just"/>
            <a:r>
              <a:rPr lang="es-ES" sz="2800" dirty="0"/>
              <a:t>Desarrollar software </a:t>
            </a:r>
            <a:r>
              <a:rPr lang="es-ES" sz="2800" dirty="0" err="1"/>
              <a:t>on</a:t>
            </a:r>
            <a:r>
              <a:rPr lang="es-ES" sz="2800" dirty="0"/>
              <a:t> line que preste el servicio a una distribuidora de productos desechables y productos congelados, como desarrollo para ventas de tienda a tienda, que gestione el inventario del distribuidor y manejar pedidos </a:t>
            </a:r>
            <a:r>
              <a:rPr lang="es-ES" sz="2800" dirty="0" err="1"/>
              <a:t>on</a:t>
            </a:r>
            <a:r>
              <a:rPr lang="es-ES" sz="2800" dirty="0"/>
              <a:t> line, con una base de datos de mercancías, que permita usuario administrativo y usuario para control de inventarios, usuarios para toma de pedidos, que genere informes de ventas y movimientos de inventario, una completa base de datos de clientes y proveedores.</a:t>
            </a:r>
            <a:endParaRPr lang="es-CO" sz="2800" dirty="0"/>
          </a:p>
        </p:txBody>
      </p:sp>
    </p:spTree>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ES" sz="4400" b="1" dirty="0">
                <a:solidFill>
                  <a:schemeClr val="lt1"/>
                </a:solidFill>
                <a:latin typeface="Calibri"/>
                <a:ea typeface="Calibri"/>
                <a:cs typeface="Calibri"/>
                <a:sym typeface="Calibri"/>
              </a:rPr>
              <a:t>Alcance </a:t>
            </a:r>
            <a:endParaRPr lang="es-ES" sz="4400" b="1" i="0" u="none" strike="noStrike" cap="none" dirty="0">
              <a:solidFill>
                <a:schemeClr val="lt1"/>
              </a:solidFill>
              <a:latin typeface="Calibri"/>
              <a:ea typeface="Calibri"/>
              <a:cs typeface="Calibri"/>
              <a:sym typeface="Calibri"/>
            </a:endParaRPr>
          </a:p>
        </p:txBody>
      </p:sp>
      <p:sp>
        <p:nvSpPr>
          <p:cNvPr id="3" name="CuadroTexto 2"/>
          <p:cNvSpPr txBox="1"/>
          <p:nvPr/>
        </p:nvSpPr>
        <p:spPr>
          <a:xfrm>
            <a:off x="876300" y="2082800"/>
            <a:ext cx="9321800" cy="2677656"/>
          </a:xfrm>
          <a:prstGeom prst="rect">
            <a:avLst/>
          </a:prstGeom>
          <a:noFill/>
        </p:spPr>
        <p:txBody>
          <a:bodyPr wrap="square" rtlCol="0">
            <a:spAutoFit/>
          </a:bodyPr>
          <a:lstStyle/>
          <a:p>
            <a:r>
              <a:rPr lang="es-ES" sz="2800" dirty="0"/>
              <a:t>El proyecto busca generar una solución tecnológica que permita organizar los procesos primarios de compra, distribución y entrega de mercancía de la empresa objeto de esta solución, para la localidad de Fontibón, que es su radio de acción, ya que con la logística actual no es posible ampliar dicho nicho de mercado. </a:t>
            </a:r>
          </a:p>
        </p:txBody>
      </p:sp>
    </p:spTree>
    <p:extLst>
      <p:ext uri="{BB962C8B-B14F-4D97-AF65-F5344CB8AC3E}">
        <p14:creationId xmlns:p14="http://schemas.microsoft.com/office/powerpoint/2010/main" val="1345806485"/>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ES" sz="4400" b="1" dirty="0">
                <a:solidFill>
                  <a:schemeClr val="lt1"/>
                </a:solidFill>
                <a:latin typeface="Calibri"/>
                <a:ea typeface="Calibri"/>
                <a:cs typeface="Calibri"/>
                <a:sym typeface="Calibri"/>
              </a:rPr>
              <a:t>Requisitos funcionales </a:t>
            </a:r>
            <a:endParaRPr lang="es-ES" sz="4400" b="1" i="0" u="none" strike="noStrike" cap="none" dirty="0">
              <a:solidFill>
                <a:schemeClr val="lt1"/>
              </a:solidFill>
              <a:latin typeface="Calibri"/>
              <a:ea typeface="Calibri"/>
              <a:cs typeface="Calibri"/>
              <a:sym typeface="Calibri"/>
            </a:endParaRPr>
          </a:p>
        </p:txBody>
      </p:sp>
      <p:pic>
        <p:nvPicPr>
          <p:cNvPr id="7" name="Imagen 6">
            <a:extLst>
              <a:ext uri="{FF2B5EF4-FFF2-40B4-BE49-F238E27FC236}">
                <a16:creationId xmlns:a16="http://schemas.microsoft.com/office/drawing/2014/main" id="{0B42010B-A1DA-9545-634F-B5558B8E94E1}"/>
              </a:ext>
            </a:extLst>
          </p:cNvPr>
          <p:cNvPicPr>
            <a:picLocks noChangeAspect="1"/>
          </p:cNvPicPr>
          <p:nvPr/>
        </p:nvPicPr>
        <p:blipFill>
          <a:blip r:embed="rId3"/>
          <a:stretch>
            <a:fillRect/>
          </a:stretch>
        </p:blipFill>
        <p:spPr>
          <a:xfrm>
            <a:off x="1034965" y="3488111"/>
            <a:ext cx="5372850" cy="1257475"/>
          </a:xfrm>
          <a:prstGeom prst="rect">
            <a:avLst/>
          </a:prstGeom>
        </p:spPr>
      </p:pic>
      <p:pic>
        <p:nvPicPr>
          <p:cNvPr id="9" name="Imagen 8">
            <a:extLst>
              <a:ext uri="{FF2B5EF4-FFF2-40B4-BE49-F238E27FC236}">
                <a16:creationId xmlns:a16="http://schemas.microsoft.com/office/drawing/2014/main" id="{013F21CE-0B3A-FED6-5F38-BEADEA4C3010}"/>
              </a:ext>
            </a:extLst>
          </p:cNvPr>
          <p:cNvPicPr>
            <a:picLocks noChangeAspect="1"/>
          </p:cNvPicPr>
          <p:nvPr/>
        </p:nvPicPr>
        <p:blipFill>
          <a:blip r:embed="rId4"/>
          <a:stretch>
            <a:fillRect/>
          </a:stretch>
        </p:blipFill>
        <p:spPr>
          <a:xfrm>
            <a:off x="6407814" y="2112413"/>
            <a:ext cx="5296639" cy="2514951"/>
          </a:xfrm>
          <a:prstGeom prst="rect">
            <a:avLst/>
          </a:prstGeom>
        </p:spPr>
      </p:pic>
      <p:pic>
        <p:nvPicPr>
          <p:cNvPr id="13" name="Imagen 12">
            <a:extLst>
              <a:ext uri="{FF2B5EF4-FFF2-40B4-BE49-F238E27FC236}">
                <a16:creationId xmlns:a16="http://schemas.microsoft.com/office/drawing/2014/main" id="{0C198C3A-7797-8E6E-4417-45EABAE1D866}"/>
              </a:ext>
            </a:extLst>
          </p:cNvPr>
          <p:cNvPicPr>
            <a:picLocks noChangeAspect="1"/>
          </p:cNvPicPr>
          <p:nvPr/>
        </p:nvPicPr>
        <p:blipFill>
          <a:blip r:embed="rId5"/>
          <a:stretch>
            <a:fillRect/>
          </a:stretch>
        </p:blipFill>
        <p:spPr>
          <a:xfrm>
            <a:off x="3645179" y="4804697"/>
            <a:ext cx="5410955" cy="1571844"/>
          </a:xfrm>
          <a:prstGeom prst="rect">
            <a:avLst/>
          </a:prstGeom>
        </p:spPr>
      </p:pic>
      <p:pic>
        <p:nvPicPr>
          <p:cNvPr id="15" name="Imagen 14">
            <a:extLst>
              <a:ext uri="{FF2B5EF4-FFF2-40B4-BE49-F238E27FC236}">
                <a16:creationId xmlns:a16="http://schemas.microsoft.com/office/drawing/2014/main" id="{74449FC4-5A1E-9ED1-0403-8935665F3107}"/>
              </a:ext>
            </a:extLst>
          </p:cNvPr>
          <p:cNvPicPr>
            <a:picLocks noChangeAspect="1"/>
          </p:cNvPicPr>
          <p:nvPr/>
        </p:nvPicPr>
        <p:blipFill>
          <a:blip r:embed="rId6"/>
          <a:stretch>
            <a:fillRect/>
          </a:stretch>
        </p:blipFill>
        <p:spPr>
          <a:xfrm>
            <a:off x="973044" y="2150367"/>
            <a:ext cx="5496692" cy="1095528"/>
          </a:xfrm>
          <a:prstGeom prst="rect">
            <a:avLst/>
          </a:prstGeom>
        </p:spPr>
      </p:pic>
    </p:spTree>
    <p:extLst>
      <p:ext uri="{BB962C8B-B14F-4D97-AF65-F5344CB8AC3E}">
        <p14:creationId xmlns:p14="http://schemas.microsoft.com/office/powerpoint/2010/main" val="1800793614"/>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456236" y="11048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000000"/>
              </a:buClr>
              <a:buSzPts val="3600"/>
              <a:buFont typeface="Arial"/>
              <a:buNone/>
            </a:pPr>
            <a:r>
              <a:rPr lang="es-ES" sz="4400" b="1" dirty="0">
                <a:solidFill>
                  <a:schemeClr val="lt1"/>
                </a:solidFill>
                <a:latin typeface="Calibri"/>
                <a:ea typeface="Calibri"/>
                <a:cs typeface="Calibri"/>
                <a:sym typeface="Calibri"/>
              </a:rPr>
              <a:t>Requisitos NO funcionales </a:t>
            </a:r>
            <a:endParaRPr lang="es-ES" sz="4400" b="1" i="0" u="none" strike="noStrike" cap="none" dirty="0">
              <a:solidFill>
                <a:schemeClr val="lt1"/>
              </a:solidFill>
              <a:latin typeface="Calibri"/>
              <a:ea typeface="Calibri"/>
              <a:cs typeface="Calibri"/>
              <a:sym typeface="Calibri"/>
            </a:endParaRPr>
          </a:p>
        </p:txBody>
      </p:sp>
      <p:pic>
        <p:nvPicPr>
          <p:cNvPr id="4" name="Imagen 3">
            <a:extLst>
              <a:ext uri="{FF2B5EF4-FFF2-40B4-BE49-F238E27FC236}">
                <a16:creationId xmlns:a16="http://schemas.microsoft.com/office/drawing/2014/main" id="{97F5B8AD-A656-7B3B-5FFF-91EC278A98EB}"/>
              </a:ext>
            </a:extLst>
          </p:cNvPr>
          <p:cNvPicPr>
            <a:picLocks noChangeAspect="1"/>
          </p:cNvPicPr>
          <p:nvPr/>
        </p:nvPicPr>
        <p:blipFill>
          <a:blip r:embed="rId3"/>
          <a:stretch>
            <a:fillRect/>
          </a:stretch>
        </p:blipFill>
        <p:spPr>
          <a:xfrm>
            <a:off x="456236" y="1911970"/>
            <a:ext cx="4848225" cy="3390900"/>
          </a:xfrm>
          <a:prstGeom prst="rect">
            <a:avLst/>
          </a:prstGeom>
        </p:spPr>
      </p:pic>
      <p:pic>
        <p:nvPicPr>
          <p:cNvPr id="6" name="Imagen 5">
            <a:extLst>
              <a:ext uri="{FF2B5EF4-FFF2-40B4-BE49-F238E27FC236}">
                <a16:creationId xmlns:a16="http://schemas.microsoft.com/office/drawing/2014/main" id="{5322124B-5271-9202-4472-564026E5960B}"/>
              </a:ext>
            </a:extLst>
          </p:cNvPr>
          <p:cNvPicPr>
            <a:picLocks noChangeAspect="1"/>
          </p:cNvPicPr>
          <p:nvPr/>
        </p:nvPicPr>
        <p:blipFill>
          <a:blip r:embed="rId4"/>
          <a:stretch>
            <a:fillRect/>
          </a:stretch>
        </p:blipFill>
        <p:spPr>
          <a:xfrm>
            <a:off x="5417866" y="1911970"/>
            <a:ext cx="6220716" cy="3390900"/>
          </a:xfrm>
          <a:prstGeom prst="rect">
            <a:avLst/>
          </a:prstGeom>
        </p:spPr>
      </p:pic>
    </p:spTree>
    <p:extLst>
      <p:ext uri="{BB962C8B-B14F-4D97-AF65-F5344CB8AC3E}">
        <p14:creationId xmlns:p14="http://schemas.microsoft.com/office/powerpoint/2010/main" val="64652937"/>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22"/>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BASE DE DATOS</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MYSQL XAMPP</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4" name="Imagen 3">
            <a:extLst>
              <a:ext uri="{FF2B5EF4-FFF2-40B4-BE49-F238E27FC236}">
                <a16:creationId xmlns:a16="http://schemas.microsoft.com/office/drawing/2014/main" id="{39F61954-55D0-8C91-9237-FAFFD325523F}"/>
              </a:ext>
            </a:extLst>
          </p:cNvPr>
          <p:cNvPicPr>
            <a:picLocks noChangeAspect="1"/>
          </p:cNvPicPr>
          <p:nvPr/>
        </p:nvPicPr>
        <p:blipFill>
          <a:blip r:embed="rId3"/>
          <a:stretch>
            <a:fillRect/>
          </a:stretch>
        </p:blipFill>
        <p:spPr>
          <a:xfrm>
            <a:off x="873604" y="1152207"/>
            <a:ext cx="9545382" cy="4553585"/>
          </a:xfrm>
          <a:prstGeom prst="rect">
            <a:avLst/>
          </a:prstGeom>
        </p:spPr>
      </p:pic>
    </p:spTree>
    <p:extLst>
      <p:ext uri="{BB962C8B-B14F-4D97-AF65-F5344CB8AC3E}">
        <p14:creationId xmlns:p14="http://schemas.microsoft.com/office/powerpoint/2010/main" val="3458590960"/>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grpSp>
        <p:nvGrpSpPr>
          <p:cNvPr id="1309" name="Google Shape;1309;p53"/>
          <p:cNvGrpSpPr/>
          <p:nvPr/>
        </p:nvGrpSpPr>
        <p:grpSpPr>
          <a:xfrm>
            <a:off x="233911" y="382220"/>
            <a:ext cx="266743" cy="528011"/>
            <a:chOff x="141693" y="266421"/>
            <a:chExt cx="287374" cy="396008"/>
          </a:xfrm>
        </p:grpSpPr>
        <p:cxnSp>
          <p:nvCxnSpPr>
            <p:cNvPr id="1310" name="Google Shape;1310;p53"/>
            <p:cNvCxnSpPr/>
            <p:nvPr/>
          </p:nvCxnSpPr>
          <p:spPr>
            <a:xfrm>
              <a:off x="141698" y="66242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1" name="Google Shape;1311;p53"/>
            <p:cNvCxnSpPr/>
            <p:nvPr/>
          </p:nvCxnSpPr>
          <p:spPr>
            <a:xfrm>
              <a:off x="141697" y="61836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2" name="Google Shape;1312;p53"/>
            <p:cNvCxnSpPr/>
            <p:nvPr/>
          </p:nvCxnSpPr>
          <p:spPr>
            <a:xfrm>
              <a:off x="141697" y="573093"/>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3" name="Google Shape;1313;p53"/>
            <p:cNvCxnSpPr/>
            <p:nvPr/>
          </p:nvCxnSpPr>
          <p:spPr>
            <a:xfrm>
              <a:off x="141696" y="52902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4" name="Google Shape;1314;p53"/>
            <p:cNvCxnSpPr/>
            <p:nvPr/>
          </p:nvCxnSpPr>
          <p:spPr>
            <a:xfrm>
              <a:off x="141696" y="488965"/>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5" name="Google Shape;1315;p53"/>
            <p:cNvCxnSpPr/>
            <p:nvPr/>
          </p:nvCxnSpPr>
          <p:spPr>
            <a:xfrm>
              <a:off x="141695" y="444899"/>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6" name="Google Shape;1316;p53"/>
            <p:cNvCxnSpPr/>
            <p:nvPr/>
          </p:nvCxnSpPr>
          <p:spPr>
            <a:xfrm>
              <a:off x="141695" y="401282"/>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7" name="Google Shape;1317;p53"/>
            <p:cNvCxnSpPr/>
            <p:nvPr/>
          </p:nvCxnSpPr>
          <p:spPr>
            <a:xfrm>
              <a:off x="141694" y="357216"/>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8" name="Google Shape;1318;p53"/>
            <p:cNvCxnSpPr/>
            <p:nvPr/>
          </p:nvCxnSpPr>
          <p:spPr>
            <a:xfrm>
              <a:off x="141694" y="310487"/>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cxnSp>
          <p:nvCxnSpPr>
            <p:cNvPr id="1319" name="Google Shape;1319;p53"/>
            <p:cNvCxnSpPr/>
            <p:nvPr/>
          </p:nvCxnSpPr>
          <p:spPr>
            <a:xfrm>
              <a:off x="141693" y="266421"/>
              <a:ext cx="287369" cy="0"/>
            </a:xfrm>
            <a:prstGeom prst="straightConnector1">
              <a:avLst/>
            </a:prstGeom>
            <a:noFill/>
            <a:ln w="19050" cap="flat" cmpd="sng">
              <a:solidFill>
                <a:srgbClr val="39A900"/>
              </a:solidFill>
              <a:prstDash val="solid"/>
              <a:miter lim="800000"/>
              <a:headEnd type="none" w="sm" len="sm"/>
              <a:tailEnd type="none" w="sm" len="sm"/>
            </a:ln>
            <a:effectLst>
              <a:outerShdw dist="20000" sx="1000" sy="1000" rotWithShape="0">
                <a:srgbClr val="000000"/>
              </a:outerShdw>
            </a:effectLst>
          </p:spPr>
        </p:cxnSp>
      </p:grpSp>
      <p:sp>
        <p:nvSpPr>
          <p:cNvPr id="1320" name="Google Shape;1320;p53"/>
          <p:cNvSpPr txBox="1"/>
          <p:nvPr/>
        </p:nvSpPr>
        <p:spPr>
          <a:xfrm>
            <a:off x="330442" y="368820"/>
            <a:ext cx="4917439" cy="386422"/>
          </a:xfrm>
          <a:prstGeom prst="rect">
            <a:avLst/>
          </a:prstGeom>
          <a:noFill/>
          <a:ln>
            <a:noFill/>
          </a:ln>
        </p:spPr>
        <p:txBody>
          <a:bodyPr spcFirstLastPara="1" wrap="square" lIns="0" tIns="16925" rIns="0" bIns="0" anchor="t" anchorCtr="0">
            <a:spAutoFit/>
          </a:bodyPr>
          <a:lstStyle/>
          <a:p>
            <a:pPr marL="16933" marR="0" lvl="0" indent="0" algn="ctr" rtl="0">
              <a:spcBef>
                <a:spcPts val="0"/>
              </a:spcBef>
              <a:spcAft>
                <a:spcPts val="0"/>
              </a:spcAft>
              <a:buClr>
                <a:srgbClr val="39A900"/>
              </a:buClr>
              <a:buSzPts val="2400"/>
              <a:buFont typeface="Work Sans"/>
              <a:buNone/>
            </a:pPr>
            <a:r>
              <a:rPr lang="es-CO" sz="2400" b="1" dirty="0">
                <a:solidFill>
                  <a:srgbClr val="39A900"/>
                </a:solidFill>
                <a:latin typeface="Work Sans"/>
                <a:ea typeface="Work Sans"/>
                <a:cs typeface="Work Sans"/>
                <a:sym typeface="Work Sans"/>
              </a:rPr>
              <a:t>BASE DE DATOS</a:t>
            </a:r>
            <a:r>
              <a:rPr lang="es-CO" sz="2400" b="1" dirty="0">
                <a:solidFill>
                  <a:srgbClr val="ED7D31"/>
                </a:solidFill>
                <a:latin typeface="Work Sans"/>
                <a:ea typeface="Work Sans"/>
                <a:cs typeface="Work Sans"/>
                <a:sym typeface="Work Sans"/>
              </a:rPr>
              <a:t> </a:t>
            </a:r>
            <a:r>
              <a:rPr lang="es-CO" sz="2400" b="1" dirty="0">
                <a:solidFill>
                  <a:srgbClr val="333333"/>
                </a:solidFill>
                <a:latin typeface="Work Sans"/>
                <a:ea typeface="Work Sans"/>
                <a:cs typeface="Work Sans"/>
                <a:sym typeface="Work Sans"/>
              </a:rPr>
              <a:t>Relaciones</a:t>
            </a:r>
            <a:endParaRPr sz="2400" b="1" dirty="0">
              <a:solidFill>
                <a:schemeClr val="dk1"/>
              </a:solidFill>
              <a:latin typeface="Work Sans"/>
              <a:ea typeface="Work Sans"/>
              <a:cs typeface="Work Sans"/>
              <a:sym typeface="Work Sans"/>
            </a:endParaRPr>
          </a:p>
        </p:txBody>
      </p:sp>
      <p:sp>
        <p:nvSpPr>
          <p:cNvPr id="1321" name="Google Shape;1321;p53"/>
          <p:cNvSpPr txBox="1"/>
          <p:nvPr/>
        </p:nvSpPr>
        <p:spPr>
          <a:xfrm rot="-5400000">
            <a:off x="-615018" y="1846222"/>
            <a:ext cx="1986500" cy="230832"/>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s-CO" sz="900">
                <a:solidFill>
                  <a:srgbClr val="3F3F3F"/>
                </a:solidFill>
                <a:latin typeface="Josefin Sans"/>
                <a:ea typeface="Josefin Sans"/>
                <a:cs typeface="Josefin Sans"/>
                <a:sym typeface="Josefin Sans"/>
              </a:rPr>
              <a:t>Servicio Nacional de Aprendizaje</a:t>
            </a:r>
            <a:endParaRPr/>
          </a:p>
        </p:txBody>
      </p:sp>
      <p:pic>
        <p:nvPicPr>
          <p:cNvPr id="4" name="Imagen 3">
            <a:extLst>
              <a:ext uri="{FF2B5EF4-FFF2-40B4-BE49-F238E27FC236}">
                <a16:creationId xmlns:a16="http://schemas.microsoft.com/office/drawing/2014/main" id="{CBBDE959-8666-462B-1575-B90C1D2FE97F}"/>
              </a:ext>
            </a:extLst>
          </p:cNvPr>
          <p:cNvPicPr>
            <a:picLocks noChangeAspect="1"/>
          </p:cNvPicPr>
          <p:nvPr/>
        </p:nvPicPr>
        <p:blipFill>
          <a:blip r:embed="rId3"/>
          <a:stretch>
            <a:fillRect/>
          </a:stretch>
        </p:blipFill>
        <p:spPr>
          <a:xfrm>
            <a:off x="1701417" y="1242990"/>
            <a:ext cx="8459381" cy="4791744"/>
          </a:xfrm>
          <a:prstGeom prst="rect">
            <a:avLst/>
          </a:prstGeom>
        </p:spPr>
      </p:pic>
    </p:spTree>
    <p:extLst>
      <p:ext uri="{BB962C8B-B14F-4D97-AF65-F5344CB8AC3E}">
        <p14:creationId xmlns:p14="http://schemas.microsoft.com/office/powerpoint/2010/main" val="3829102123"/>
      </p:ext>
    </p:extLst>
  </p:cSld>
  <p:clrMapOvr>
    <a:masterClrMapping/>
  </p:clrMapOvr>
  <mc:AlternateContent xmlns:mc="http://schemas.openxmlformats.org/markup-compatibility/2006" xmlns:p14="http://schemas.microsoft.com/office/powerpoint/2010/main">
    <mc:Choice Requires="p14">
      <p:transition>
        <p14:conveyor dir="l"/>
      </p:transition>
    </mc:Choice>
    <mc:Fallback xmlns="">
      <p:transition>
        <p:fad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486</TotalTime>
  <Words>293</Words>
  <Application>Microsoft Office PowerPoint</Application>
  <PresentationFormat>Panorámica</PresentationFormat>
  <Paragraphs>54</Paragraphs>
  <Slides>20</Slides>
  <Notes>20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Work Sans Medium</vt:lpstr>
      <vt:lpstr>Josefin Sans</vt:lpstr>
      <vt:lpstr>Arial</vt:lpstr>
      <vt:lpstr>Calibri</vt:lpstr>
      <vt:lpstr>Work Sans</vt:lpstr>
      <vt:lpstr>Work Sans Light</vt:lpstr>
      <vt:lpstr>Tema de Office</vt:lpstr>
      <vt:lpstr>Presentación de PowerPoint</vt:lpstr>
      <vt:lpstr>Presentación de PowerPoint</vt:lpstr>
      <vt:lpstr>Presentación de PowerPoint</vt:lpstr>
      <vt:lpstr>Presentación de PowerPoint</vt:lpstr>
      <vt:lpstr>Alcance </vt:lpstr>
      <vt:lpstr>Requisitos funcionales </vt:lpstr>
      <vt:lpstr>Requisitos NO funcionales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Duvan Runza Calvo</dc:creator>
  <cp:lastModifiedBy>Edgar Augusto Vasquez Ibañez</cp:lastModifiedBy>
  <cp:revision>23</cp:revision>
  <dcterms:modified xsi:type="dcterms:W3CDTF">2024-09-19T23:16:10Z</dcterms:modified>
</cp:coreProperties>
</file>